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6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A3549BD-51A7-4C22-8A25-153B446F0879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596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本校自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101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學年度起，每週二下午第八節由外師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Andrew Stewart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（史安竹）授課之英語會話班，開始與法國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Yann Reby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老師帶領來自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Collège Pablo NerudaAulnay-sous-Bois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學校的學生交換筆友。本校學生為對英語有興趣自願參加者，法方則是修習英語為第二外語之學生。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筆友課程持續至今，雙方學生至少皆已通信四次以上。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2012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年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6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月，法方老師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Yann Reby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遠自法國到訪金門，除觀摩本校中外師協同教學之情形外，並捎來明年（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2014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年）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4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月即將到訪的訊息。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10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月，法方亦邀請本校學生能於明年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3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月造訪法國，以增進兩方交流。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成果詳如附件三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投影片編號版面配置區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1B19EA2-BA90-4290-ABD6-F7A6A0DF81E9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ln w="0">
            <a:noFill/>
          </a:ln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作品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投影片編號版面配置區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654EB05-EDF6-4CBD-927B-7897B60A770E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八年級感恩節感恩抽獎活動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-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</a:rPr>
              <a:t>抽號上台以英語對周遭任何一人表達感謝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投影片編號版面配置區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FA80853-A595-46B7-A533-525340DECA48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12</a:t>
            </a:fld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3"/>
          <p:cNvSpPr/>
          <p:nvPr/>
        </p:nvSpPr>
        <p:spPr>
          <a:xfrm>
            <a:off x="702720" y="48456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3600" b="1" strike="noStrike" spc="-1">
                <a:solidFill>
                  <a:srgbClr val="002060"/>
                </a:solidFill>
                <a:latin typeface="新細明體"/>
                <a:ea typeface="新細明體"/>
              </a:rPr>
              <a:t>臺法中小學線上交流會議</a:t>
            </a:r>
            <a:r>
              <a:rPr sz="1800"/>
              <a:t/>
            </a:r>
            <a:br>
              <a:rPr sz="1800"/>
            </a:br>
            <a:r>
              <a:rPr lang="en-GB" sz="3200" b="1" strike="noStrike" spc="-1">
                <a:solidFill>
                  <a:srgbClr val="002060"/>
                </a:solidFill>
                <a:latin typeface="新細明體"/>
                <a:ea typeface="新細明體"/>
              </a:rPr>
              <a:t>Séminaire de contact des établissements secondaires et primaires France-Taïwan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itle 3"/>
          <p:cNvSpPr/>
          <p:nvPr/>
        </p:nvSpPr>
        <p:spPr>
          <a:xfrm>
            <a:off x="540000" y="2880000"/>
            <a:ext cx="8098920" cy="161892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3600" b="1" strike="noStrike" spc="-1">
                <a:solidFill>
                  <a:srgbClr val="FFFF00"/>
                </a:solidFill>
                <a:latin typeface="Arial"/>
                <a:ea typeface="金梅海報小豆豆字"/>
              </a:rPr>
              <a:t>金湖國中辦理法國筆友交流經驗分享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00"/>
                </a:solidFill>
                <a:latin typeface="Arial"/>
                <a:ea typeface="金梅海報小豆豆字"/>
              </a:rPr>
              <a:t>Échange scolaire avec Collège Pablo Neruda (France)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00"/>
                </a:solidFill>
                <a:latin typeface="Arial"/>
                <a:ea typeface="金梅海報小豆豆字"/>
              </a:rPr>
              <a:t>- présenté par Collège de Jinhu (Kinmen)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itle 3"/>
          <p:cNvSpPr/>
          <p:nvPr/>
        </p:nvSpPr>
        <p:spPr>
          <a:xfrm>
            <a:off x="4860000" y="5580000"/>
            <a:ext cx="3418920" cy="841320"/>
          </a:xfrm>
          <a:prstGeom prst="rect">
            <a:avLst/>
          </a:prstGeom>
          <a:solidFill>
            <a:srgbClr val="F40CC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2000" b="1" strike="noStrike" spc="-1">
                <a:solidFill>
                  <a:srgbClr val="FFFFFF"/>
                </a:solidFill>
                <a:latin typeface="Arial"/>
                <a:ea typeface="金梅海報小豆豆字"/>
              </a:rPr>
              <a:t>校長謝志偉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FFFFFF"/>
                </a:solidFill>
                <a:latin typeface="Arial"/>
                <a:ea typeface="金梅海報小豆豆字"/>
              </a:rPr>
              <a:t>M. le Principal HSIEH Chih-Wei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標題 1"/>
          <p:cNvSpPr/>
          <p:nvPr/>
        </p:nvSpPr>
        <p:spPr>
          <a:xfrm>
            <a:off x="434160" y="13572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本校師生法國文化交流之旅</a:t>
            </a:r>
            <a:r>
              <a:rPr sz="1800"/>
              <a:t/>
            </a:r>
            <a:br>
              <a:rPr sz="1800"/>
            </a:br>
            <a:r>
              <a:rPr lang="en-GB" sz="26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Nos enseignants et élèves partant en voyage scolaire en France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圖片 4"/>
          <p:cNvPicPr/>
          <p:nvPr/>
        </p:nvPicPr>
        <p:blipFill>
          <a:blip r:embed="rId2"/>
          <a:stretch/>
        </p:blipFill>
        <p:spPr>
          <a:xfrm>
            <a:off x="591840" y="1591200"/>
            <a:ext cx="4476960" cy="2518560"/>
          </a:xfrm>
          <a:prstGeom prst="rect">
            <a:avLst/>
          </a:prstGeom>
          <a:ln w="0">
            <a:noFill/>
          </a:ln>
        </p:spPr>
      </p:pic>
      <p:pic>
        <p:nvPicPr>
          <p:cNvPr id="189" name="圖片 2"/>
          <p:cNvPicPr/>
          <p:nvPr/>
        </p:nvPicPr>
        <p:blipFill>
          <a:blip r:embed="rId3"/>
          <a:stretch/>
        </p:blipFill>
        <p:spPr>
          <a:xfrm>
            <a:off x="4052160" y="3877200"/>
            <a:ext cx="4476960" cy="251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標題 1"/>
          <p:cNvSpPr/>
          <p:nvPr/>
        </p:nvSpPr>
        <p:spPr>
          <a:xfrm>
            <a:off x="434160" y="13572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法國筆友來訪</a:t>
            </a:r>
            <a:r>
              <a:rPr sz="1800"/>
              <a:t/>
            </a:r>
            <a:br>
              <a:rPr sz="1800"/>
            </a:br>
            <a:r>
              <a:rPr lang="en-GB" sz="26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La visite des élèves français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圖片 3"/>
          <p:cNvPicPr/>
          <p:nvPr/>
        </p:nvPicPr>
        <p:blipFill>
          <a:blip r:embed="rId2"/>
          <a:stretch/>
        </p:blipFill>
        <p:spPr>
          <a:xfrm>
            <a:off x="5040000" y="1278720"/>
            <a:ext cx="3358440" cy="2518560"/>
          </a:xfrm>
          <a:prstGeom prst="rect">
            <a:avLst/>
          </a:prstGeom>
          <a:ln w="0">
            <a:noFill/>
          </a:ln>
        </p:spPr>
      </p:pic>
      <p:pic>
        <p:nvPicPr>
          <p:cNvPr id="192" name="圖片 5"/>
          <p:cNvPicPr/>
          <p:nvPr/>
        </p:nvPicPr>
        <p:blipFill>
          <a:blip r:embed="rId3"/>
          <a:stretch/>
        </p:blipFill>
        <p:spPr>
          <a:xfrm>
            <a:off x="616680" y="1278720"/>
            <a:ext cx="3783960" cy="2518560"/>
          </a:xfrm>
          <a:prstGeom prst="rect">
            <a:avLst/>
          </a:prstGeom>
          <a:ln w="0">
            <a:noFill/>
          </a:ln>
        </p:spPr>
      </p:pic>
      <p:pic>
        <p:nvPicPr>
          <p:cNvPr id="193" name="圖片 6"/>
          <p:cNvPicPr/>
          <p:nvPr/>
        </p:nvPicPr>
        <p:blipFill>
          <a:blip r:embed="rId4"/>
          <a:stretch/>
        </p:blipFill>
        <p:spPr>
          <a:xfrm>
            <a:off x="616680" y="4115520"/>
            <a:ext cx="3783960" cy="2518560"/>
          </a:xfrm>
          <a:prstGeom prst="rect">
            <a:avLst/>
          </a:prstGeom>
          <a:ln w="0">
            <a:noFill/>
          </a:ln>
        </p:spPr>
      </p:pic>
      <p:pic>
        <p:nvPicPr>
          <p:cNvPr id="194" name="圖片 2"/>
          <p:cNvPicPr/>
          <p:nvPr/>
        </p:nvPicPr>
        <p:blipFill>
          <a:blip r:embed="rId5"/>
          <a:stretch/>
        </p:blipFill>
        <p:spPr>
          <a:xfrm>
            <a:off x="4877640" y="4117320"/>
            <a:ext cx="3784680" cy="251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矩形 4"/>
          <p:cNvSpPr/>
          <p:nvPr/>
        </p:nvSpPr>
        <p:spPr>
          <a:xfrm>
            <a:off x="2423520" y="2029680"/>
            <a:ext cx="429516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sz="5400" b="1" strike="noStrike" spc="-1">
                <a:solidFill>
                  <a:srgbClr val="000000"/>
                </a:solidFill>
                <a:latin typeface="Arial"/>
                <a:ea typeface="華康魏碑體"/>
              </a:rPr>
              <a:t>謝謝您的聆聽</a:t>
            </a:r>
            <a:endParaRPr lang="fr-FR" sz="5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000000"/>
                </a:solidFill>
                <a:latin typeface="Arial"/>
                <a:ea typeface="華康魏碑體"/>
              </a:rPr>
              <a:t>Merci !</a:t>
            </a:r>
            <a:endParaRPr lang="fr-FR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/>
          <p:nvPr/>
        </p:nvSpPr>
        <p:spPr>
          <a:xfrm>
            <a:off x="457200" y="3268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zh-TW" sz="4400" b="1" strike="noStrike" spc="-1">
                <a:solidFill>
                  <a:srgbClr val="000000"/>
                </a:solidFill>
                <a:latin typeface="華康平劇體W7"/>
                <a:ea typeface="華康平劇體W7"/>
              </a:rPr>
              <a:t>大綱 </a:t>
            </a:r>
            <a:r>
              <a:rPr sz="1800"/>
              <a:t/>
            </a:r>
            <a:br>
              <a:rPr sz="1800"/>
            </a:br>
            <a:r>
              <a:rPr lang="en-GB" sz="4400" b="1" strike="noStrike" spc="-1">
                <a:solidFill>
                  <a:srgbClr val="000000"/>
                </a:solidFill>
                <a:latin typeface="華康平劇體W7"/>
                <a:ea typeface="華康平劇體W7"/>
              </a:rPr>
              <a:t>Sommaire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ontent Placeholder 2"/>
          <p:cNvSpPr/>
          <p:nvPr/>
        </p:nvSpPr>
        <p:spPr>
          <a:xfrm>
            <a:off x="3060000" y="1469520"/>
            <a:ext cx="545508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zh-TW" sz="2000" b="1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外師及英語課程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GB" sz="2000" b="1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professeurs étrangers et cours d’anglais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lnSpc>
                <a:spcPct val="150000"/>
              </a:lnSpc>
              <a:buClr>
                <a:srgbClr val="000000"/>
              </a:buClr>
              <a:buSzPct val="94000"/>
              <a:buFont typeface="Wingdings" charset="2"/>
              <a:buChar char=""/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生活美語課 </a:t>
            </a: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cours d’anglais sur le quotidien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lnSpc>
                <a:spcPct val="150000"/>
              </a:lnSpc>
              <a:buClr>
                <a:srgbClr val="000000"/>
              </a:buClr>
              <a:buSzPct val="94000"/>
              <a:buFont typeface="Wingdings" charset="2"/>
              <a:buChar char=""/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早自習英語班 </a:t>
            </a: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cours d’anglais matinaux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zh-TW" sz="2000" b="1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中法筆友交流及互訪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GB" sz="2000" b="1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échange scolaire franco-taïwanais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lnSpc>
                <a:spcPct val="150000"/>
              </a:lnSpc>
              <a:buClr>
                <a:srgbClr val="000000"/>
              </a:buClr>
              <a:buSzPct val="94000"/>
              <a:buFont typeface="Wingdings" charset="2"/>
              <a:buChar char=""/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筆友交流 </a:t>
            </a: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correspondance scolaire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lnSpc>
                <a:spcPct val="150000"/>
              </a:lnSpc>
              <a:buClr>
                <a:srgbClr val="000000"/>
              </a:buClr>
              <a:buSzPct val="94000"/>
              <a:buFont typeface="Wingdings" charset="2"/>
              <a:buChar char=""/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筆友互訪 </a:t>
            </a: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金梅海報小豆豆字"/>
              </a:rPr>
              <a:t>visites scolaires réciproques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標題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4000" b="1" strike="noStrike" spc="-1">
                <a:solidFill>
                  <a:srgbClr val="618BB8"/>
                </a:solidFill>
                <a:latin typeface="Arial"/>
                <a:ea typeface="華康平劇體W7"/>
              </a:rPr>
              <a:t>生活美語課程</a:t>
            </a:r>
            <a:r>
              <a:rPr sz="1800"/>
              <a:t/>
            </a:r>
            <a:br>
              <a:rPr sz="1800"/>
            </a:br>
            <a:r>
              <a:rPr lang="en-GB" sz="3200" b="1" strike="noStrike" spc="-1">
                <a:solidFill>
                  <a:srgbClr val="618BB8"/>
                </a:solidFill>
                <a:latin typeface="Arial"/>
                <a:ea typeface="華康平劇體W7"/>
              </a:rPr>
              <a:t>Cours d’anglais sur la vie quoditienne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內容版面配置區 2"/>
          <p:cNvSpPr/>
          <p:nvPr/>
        </p:nvSpPr>
        <p:spPr>
          <a:xfrm>
            <a:off x="2293560" y="1440000"/>
            <a:ext cx="6345360" cy="503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zh-TW" sz="2000" b="0" strike="noStrike" spc="-1">
                <a:solidFill>
                  <a:srgbClr val="000000"/>
                </a:solidFill>
                <a:latin typeface="華康魏碑體"/>
                <a:ea typeface="華康魏碑體"/>
              </a:rPr>
              <a:t>七、八年級每週一節。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華康魏碑體"/>
              </a:rPr>
              <a:t>Cours déstinés aux élèves des 5e et 4e, </a:t>
            </a:r>
            <a:r>
              <a:rPr sz="2000"/>
              <a:t/>
            </a:r>
            <a:br>
              <a:rPr sz="2000"/>
            </a:b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華康魏碑體"/>
              </a:rPr>
              <a:t>1 fois / semaine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zh-TW" sz="2000" b="0" strike="noStrike" spc="-1">
                <a:solidFill>
                  <a:srgbClr val="000000"/>
                </a:solidFill>
                <a:latin typeface="華康魏碑體"/>
                <a:ea typeface="華康魏碑體"/>
              </a:rPr>
              <a:t>外師主授、中師協同教學。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Arial"/>
              </a:rPr>
              <a:t>Enseignement dispensé par professeurs étrangers, secondé par professeurs taïwanais.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zh-TW" sz="2000" b="0" strike="noStrike" spc="-1">
                <a:solidFill>
                  <a:srgbClr val="000000"/>
                </a:solidFill>
                <a:latin typeface="Arial"/>
                <a:ea typeface="Arial"/>
              </a:rPr>
              <a:t>課程內容：針對</a:t>
            </a:r>
            <a:r>
              <a:rPr lang="zh-TW" sz="2000" b="1" strike="noStrike" spc="-1">
                <a:solidFill>
                  <a:srgbClr val="00B0F0"/>
                </a:solidFill>
                <a:latin typeface="Arial"/>
                <a:ea typeface="Arial"/>
              </a:rPr>
              <a:t>介紹金門、異國文化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zh-TW" sz="2000" b="0" strike="noStrike" spc="-1">
                <a:solidFill>
                  <a:srgbClr val="000000"/>
                </a:solidFill>
                <a:latin typeface="Arial"/>
                <a:ea typeface="Arial"/>
              </a:rPr>
              <a:t>節慶</a:t>
            </a:r>
            <a:r>
              <a:rPr lang="zh-TW" sz="2000" b="0" strike="noStrike" spc="-1">
                <a:solidFill>
                  <a:srgbClr val="000000"/>
                </a:solidFill>
                <a:latin typeface="華康魏碑體"/>
                <a:ea typeface="華康魏碑體"/>
              </a:rPr>
              <a:t>、食物、電影、音樂</a:t>
            </a:r>
            <a:r>
              <a:rPr lang="en-US" sz="2000" b="0" strike="noStrike" spc="-1">
                <a:solidFill>
                  <a:srgbClr val="000000"/>
                </a:solidFill>
                <a:latin typeface="華康魏碑體"/>
                <a:ea typeface="華康魏碑體"/>
              </a:rPr>
              <a:t>)</a:t>
            </a:r>
            <a:r>
              <a:rPr lang="zh-TW" sz="2000" b="0" strike="noStrike" spc="-1">
                <a:solidFill>
                  <a:srgbClr val="000000"/>
                </a:solidFill>
                <a:latin typeface="華康魏碑體"/>
                <a:ea typeface="華康魏碑體"/>
              </a:rPr>
              <a:t>等進行主題式教學。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華康魏碑體"/>
              </a:rPr>
              <a:t>Enseignement thématique visant à </a:t>
            </a:r>
            <a:r>
              <a:rPr lang="en-US" sz="2000" b="1" strike="noStrike" spc="-1">
                <a:solidFill>
                  <a:srgbClr val="00B0F0"/>
                </a:solidFill>
                <a:latin typeface="Arial"/>
                <a:ea typeface="華康魏碑體"/>
              </a:rPr>
              <a:t>présenter les cultures de Kinmen et de l’étranger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華康魏碑體"/>
              </a:rPr>
              <a:t> (festivals, gastronomie, cinéma, musique, etc.)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zh-TW" sz="2000" b="0" strike="noStrike" spc="-1">
                <a:solidFill>
                  <a:srgbClr val="000000"/>
                </a:solidFill>
                <a:latin typeface="華康魏碑體"/>
                <a:ea typeface="華康魏碑體"/>
              </a:rPr>
              <a:t>課程重點：</a:t>
            </a:r>
            <a:r>
              <a:rPr lang="zh-TW" sz="2000" b="1" strike="noStrike" spc="-1">
                <a:solidFill>
                  <a:srgbClr val="00B0F0"/>
                </a:solidFill>
                <a:latin typeface="華康魏碑體"/>
                <a:ea typeface="華康魏碑體"/>
              </a:rPr>
              <a:t>口說能力</a:t>
            </a:r>
            <a:r>
              <a:rPr lang="zh-TW" sz="2000" b="0" strike="noStrike" spc="-1">
                <a:solidFill>
                  <a:srgbClr val="000000"/>
                </a:solidFill>
                <a:latin typeface="華康魏碑體"/>
                <a:ea typeface="華康魏碑體"/>
              </a:rPr>
              <a:t>及</a:t>
            </a:r>
            <a:r>
              <a:rPr lang="zh-TW" sz="2000" b="1" strike="noStrike" spc="-1">
                <a:solidFill>
                  <a:srgbClr val="00B0F0"/>
                </a:solidFill>
                <a:latin typeface="華康魏碑體"/>
                <a:ea typeface="華康魏碑體"/>
              </a:rPr>
              <a:t>文化體驗</a:t>
            </a:r>
            <a:r>
              <a:rPr lang="zh-TW" sz="2000" b="0" strike="noStrike" spc="-1">
                <a:solidFill>
                  <a:srgbClr val="000000"/>
                </a:solidFill>
                <a:latin typeface="華康魏碑體"/>
                <a:ea typeface="華康魏碑體"/>
              </a:rPr>
              <a:t>。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華康魏碑體"/>
              </a:rPr>
              <a:t>Objectif : </a:t>
            </a:r>
            <a:r>
              <a:rPr lang="en-US" sz="2000" b="1" strike="noStrike" spc="-1">
                <a:solidFill>
                  <a:srgbClr val="00B0F0"/>
                </a:solidFill>
                <a:latin typeface="Arial"/>
                <a:ea typeface="華康魏碑體"/>
              </a:rPr>
              <a:t>développer les compétences à l’oral et découvrir les cultures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華康魏碑體"/>
              </a:rPr>
              <a:t>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標題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40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早自習英語會話班</a:t>
            </a:r>
            <a:r>
              <a:rPr sz="1800"/>
              <a:t/>
            </a:r>
            <a:br>
              <a:rPr sz="1800"/>
            </a:br>
            <a:r>
              <a:rPr lang="en-GB" sz="40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Cours d’anglais matinaux</a:t>
            </a: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內容版面配置區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zh-TW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開班：每年級開設一班，每班招收</a:t>
            </a:r>
            <a:r>
              <a:rPr lang="en-US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15-20</a:t>
            </a:r>
            <a:r>
              <a:rPr lang="zh-TW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人</a:t>
            </a:r>
            <a:endParaRPr lang="fr-FR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Un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cours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d’anglais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matinal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par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niveau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: 15-20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élèves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/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cours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zh-TW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對象</a:t>
            </a:r>
            <a:r>
              <a:rPr lang="zh-TW" sz="2200" b="0" strike="noStrike" spc="-1" dirty="0">
                <a:solidFill>
                  <a:srgbClr val="1E2128"/>
                </a:solidFill>
                <a:latin typeface="新細明體"/>
                <a:ea typeface="新細明體"/>
              </a:rPr>
              <a:t>：</a:t>
            </a:r>
            <a:r>
              <a:rPr lang="zh-TW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英語程度中段以上學生自願參加</a:t>
            </a:r>
            <a:endParaRPr lang="fr-FR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Ouvert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aux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élèves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de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niveau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d’anglais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intermédiaire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ou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avancé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. </a:t>
            </a:r>
            <a:r>
              <a:rPr sz="2000" dirty="0"/>
              <a:t/>
            </a:r>
            <a:br>
              <a:rPr sz="2000" dirty="0"/>
            </a:b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C’est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un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cours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0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en</a:t>
            </a:r>
            <a:r>
              <a:rPr lang="en-US" sz="20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option.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zh-TW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備註：後改為社團活動課。</a:t>
            </a:r>
            <a:endParaRPr lang="fr-FR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en-US" sz="2200" b="0" strike="noStrike" spc="-1" dirty="0" err="1" smtClean="0">
                <a:solidFill>
                  <a:srgbClr val="1E2128"/>
                </a:solidFill>
                <a:latin typeface="Arial"/>
                <a:ea typeface="華康魏碑體"/>
              </a:rPr>
              <a:t>Ces</a:t>
            </a:r>
            <a:r>
              <a:rPr lang="zh-TW" altLang="en-US" sz="2200" b="0" strike="noStrike" spc="-1" dirty="0" smtClean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altLang="zh-TW" sz="2200" b="0" strike="noStrike" spc="-1" dirty="0" err="1" smtClean="0">
                <a:solidFill>
                  <a:srgbClr val="1E2128"/>
                </a:solidFill>
                <a:latin typeface="Arial"/>
                <a:ea typeface="華康魏碑體"/>
              </a:rPr>
              <a:t>cours</a:t>
            </a:r>
            <a:r>
              <a:rPr lang="en-US" sz="2200" b="0" strike="noStrike" spc="-1" dirty="0" smtClean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2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sont</a:t>
            </a:r>
            <a:r>
              <a:rPr lang="en-US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2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considérés</a:t>
            </a:r>
            <a:r>
              <a:rPr lang="en-US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</a:t>
            </a:r>
            <a:r>
              <a:rPr lang="en-US" sz="22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comme</a:t>
            </a:r>
            <a:r>
              <a:rPr lang="en-US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 un club </a:t>
            </a:r>
            <a:r>
              <a:rPr lang="en-US" sz="2200" b="0" strike="noStrike" spc="-1" dirty="0" err="1">
                <a:solidFill>
                  <a:srgbClr val="1E2128"/>
                </a:solidFill>
                <a:latin typeface="Arial"/>
                <a:ea typeface="華康魏碑體"/>
              </a:rPr>
              <a:t>scolaire</a:t>
            </a:r>
            <a:r>
              <a:rPr lang="en-US" sz="2200" b="0" strike="noStrike" spc="-1" dirty="0">
                <a:solidFill>
                  <a:srgbClr val="1E2128"/>
                </a:solidFill>
                <a:latin typeface="Arial"/>
                <a:ea typeface="華康魏碑體"/>
              </a:rPr>
              <a:t>.</a:t>
            </a:r>
            <a:endParaRPr lang="fr-FR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標題 1"/>
          <p:cNvSpPr/>
          <p:nvPr/>
        </p:nvSpPr>
        <p:spPr>
          <a:xfrm>
            <a:off x="180000" y="117360"/>
            <a:ext cx="863892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法國筆友交流</a:t>
            </a:r>
            <a:r>
              <a:rPr lang="en-US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-</a:t>
            </a:r>
            <a:r>
              <a:rPr lang="zh-TW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緣起</a:t>
            </a:r>
            <a:r>
              <a:rPr sz="1800"/>
              <a:t/>
            </a:r>
            <a:br>
              <a:rPr sz="1800"/>
            </a:br>
            <a:r>
              <a:rPr lang="en-US" sz="24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L’origine de l’échange avec les élèves français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內容版面配置區 2"/>
          <p:cNvSpPr/>
          <p:nvPr/>
        </p:nvSpPr>
        <p:spPr>
          <a:xfrm>
            <a:off x="251640" y="1260000"/>
            <a:ext cx="8228160" cy="266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GB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      </a:t>
            </a:r>
            <a:r>
              <a:rPr lang="zh-TW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自</a:t>
            </a:r>
            <a:r>
              <a:rPr lang="en-US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101</a:t>
            </a:r>
            <a:r>
              <a:rPr lang="zh-TW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學年度</a:t>
            </a:r>
            <a:r>
              <a:rPr lang="en-US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(2012)</a:t>
            </a:r>
            <a:r>
              <a:rPr lang="zh-TW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起，</a:t>
            </a:r>
            <a:r>
              <a:rPr lang="en-US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Andrew Stewart</a:t>
            </a:r>
            <a:r>
              <a:rPr lang="zh-TW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授課之英語會話班，開始與法國</a:t>
            </a:r>
            <a:r>
              <a:rPr lang="en-US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Yann Reby</a:t>
            </a:r>
            <a:r>
              <a:rPr lang="zh-TW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老師帶領來自</a:t>
            </a:r>
            <a:r>
              <a:rPr lang="en-US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Collège Pablo Neruda (</a:t>
            </a:r>
            <a:r>
              <a:rPr lang="zh-TW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巴勃羅•聶魯達中學</a:t>
            </a:r>
            <a:r>
              <a:rPr lang="en-US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)</a:t>
            </a:r>
            <a:r>
              <a:rPr lang="zh-TW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的學生交換筆友。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      Depuis 2012, la classe d’anglais, enseigné par M. Andrew Stuewart, échangent par correspondance avec la classe de</a:t>
            </a:r>
            <a:r>
              <a:rPr sz="2200"/>
              <a:t/>
            </a:r>
            <a:br>
              <a:rPr sz="2200"/>
            </a:br>
            <a:r>
              <a:rPr lang="en-US" sz="22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M. Yann Reby, enseignant au Collège Pablo Neruda (France).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圖片 4"/>
          <p:cNvPicPr/>
          <p:nvPr/>
        </p:nvPicPr>
        <p:blipFill>
          <a:blip r:embed="rId3"/>
          <a:stretch/>
        </p:blipFill>
        <p:spPr>
          <a:xfrm>
            <a:off x="79920" y="4088520"/>
            <a:ext cx="4916520" cy="2768040"/>
          </a:xfrm>
          <a:prstGeom prst="rect">
            <a:avLst/>
          </a:prstGeom>
          <a:ln w="0">
            <a:noFill/>
          </a:ln>
        </p:spPr>
      </p:pic>
      <p:pic>
        <p:nvPicPr>
          <p:cNvPr id="173" name="圖片 3"/>
          <p:cNvPicPr/>
          <p:nvPr/>
        </p:nvPicPr>
        <p:blipFill>
          <a:blip r:embed="rId4"/>
          <a:stretch/>
        </p:blipFill>
        <p:spPr>
          <a:xfrm>
            <a:off x="4366440" y="4088520"/>
            <a:ext cx="4719240" cy="276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圖片 4"/>
          <p:cNvPicPr/>
          <p:nvPr/>
        </p:nvPicPr>
        <p:blipFill>
          <a:blip r:embed="rId3"/>
          <a:srcRect l="15231" t="7152" r="19494" b="13625"/>
          <a:stretch/>
        </p:blipFill>
        <p:spPr>
          <a:xfrm>
            <a:off x="3110760" y="1102320"/>
            <a:ext cx="3492360" cy="3738600"/>
          </a:xfrm>
          <a:prstGeom prst="rect">
            <a:avLst/>
          </a:prstGeom>
          <a:ln w="0">
            <a:noFill/>
          </a:ln>
        </p:spPr>
      </p:pic>
      <p:pic>
        <p:nvPicPr>
          <p:cNvPr id="175" name="內容版面配置區 3"/>
          <p:cNvPicPr/>
          <p:nvPr/>
        </p:nvPicPr>
        <p:blipFill>
          <a:blip r:embed="rId4"/>
          <a:srcRect l="18417" t="6516" r="14803" b="8161"/>
          <a:stretch/>
        </p:blipFill>
        <p:spPr>
          <a:xfrm rot="701400">
            <a:off x="6486120" y="1515960"/>
            <a:ext cx="3117600" cy="3860280"/>
          </a:xfrm>
          <a:prstGeom prst="rect">
            <a:avLst/>
          </a:prstGeom>
          <a:ln w="0">
            <a:noFill/>
          </a:ln>
        </p:spPr>
      </p:pic>
      <p:sp>
        <p:nvSpPr>
          <p:cNvPr id="176" name="標題 1"/>
          <p:cNvSpPr/>
          <p:nvPr/>
        </p:nvSpPr>
        <p:spPr>
          <a:xfrm>
            <a:off x="349920" y="10692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40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英語班</a:t>
            </a:r>
            <a:r>
              <a:rPr lang="en-US" sz="40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-</a:t>
            </a:r>
            <a:r>
              <a:rPr lang="zh-TW" sz="40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筆友交流</a:t>
            </a:r>
            <a:r>
              <a:rPr sz="1800"/>
              <a:t/>
            </a:r>
            <a:br>
              <a:rPr sz="1800"/>
            </a:br>
            <a:r>
              <a:rPr lang="en-US" sz="26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Cours d’anglais – correspondance scolaire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圖片 7"/>
          <p:cNvPicPr/>
          <p:nvPr/>
        </p:nvPicPr>
        <p:blipFill>
          <a:blip r:embed="rId5"/>
          <a:stretch/>
        </p:blipFill>
        <p:spPr>
          <a:xfrm rot="20796600">
            <a:off x="178560" y="1542240"/>
            <a:ext cx="3107520" cy="4265640"/>
          </a:xfrm>
          <a:prstGeom prst="rect">
            <a:avLst/>
          </a:prstGeom>
          <a:ln w="0">
            <a:noFill/>
          </a:ln>
        </p:spPr>
      </p:pic>
      <p:sp>
        <p:nvSpPr>
          <p:cNvPr id="178" name="圖片 8"/>
          <p:cNvSpPr/>
          <p:nvPr/>
        </p:nvSpPr>
        <p:spPr>
          <a:xfrm>
            <a:off x="1765800" y="3490200"/>
            <a:ext cx="6748200" cy="3795480"/>
          </a:xfrm>
          <a:prstGeom prst="ellipse">
            <a:avLst/>
          </a:prstGeom>
          <a:blipFill rotWithShape="0">
            <a:blip r:embed="rId6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標題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40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法國筆友交流</a:t>
            </a:r>
            <a:r>
              <a:rPr lang="en-US" sz="40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-</a:t>
            </a:r>
            <a:r>
              <a:rPr lang="zh-TW" sz="40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互訪邀約</a:t>
            </a:r>
            <a:r>
              <a:rPr sz="1800"/>
              <a:t/>
            </a:r>
            <a:br>
              <a:rPr sz="1800"/>
            </a:br>
            <a:r>
              <a:rPr lang="en-US" sz="2600" b="1" strike="noStrike" spc="-1">
                <a:solidFill>
                  <a:srgbClr val="00B0F0"/>
                </a:solidFill>
                <a:latin typeface="Arial"/>
                <a:ea typeface="Arial"/>
              </a:rPr>
              <a:t>É</a:t>
            </a:r>
            <a:r>
              <a:rPr lang="en-US" sz="26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change scolaire – Visites réciproques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內容版面配置區 2"/>
          <p:cNvSpPr/>
          <p:nvPr/>
        </p:nvSpPr>
        <p:spPr>
          <a:xfrm>
            <a:off x="457200" y="138816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720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2012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年</a:t>
            </a: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6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月，法方老師</a:t>
            </a: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Yann Reby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遠自法國到訪金門，除觀摩本校中外師協同教學之情形外，並捎來</a:t>
            </a: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2014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年</a:t>
            </a: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4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月即將到訪的訊息。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20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En juin 2012, M. Yann Reby a rendu visite à Kinmen pour observer l’enseignement de l’anglais au Collège de Jinhu. Il a aussi prévenu sa prochaine visite en avril 2014.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20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10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月，法方亦邀請本校學生能於</a:t>
            </a: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2014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年</a:t>
            </a: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3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月造訪法國，以增進兩方交流。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20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En octobre, le collège Pablo Néruda a également convié nos élèves à leur rendre visite en France en mars 2014, afin de renforcer nos relations de partenariat.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標題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法國筆友交流互訪</a:t>
            </a:r>
            <a:r>
              <a:rPr lang="en-US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-</a:t>
            </a:r>
            <a:r>
              <a:rPr lang="zh-TW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學生甄選</a:t>
            </a:r>
            <a:r>
              <a:rPr sz="1800"/>
              <a:t/>
            </a:r>
            <a:br>
              <a:rPr sz="1800"/>
            </a:br>
            <a:r>
              <a:rPr lang="en-US" sz="26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Visites scolaires réciproques – critère de sélection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內容版面配置區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本校參與筆友課程學生計</a:t>
            </a: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12</a:t>
            </a: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人。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Nous avons sélectionné 12 élèves du cours d’anglais ayant participé à la correspondance scolaire.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zh-TW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參與者必須持續於英語會話班與法國筆友交換信件、活動後撰寫心得報告乙篇、並積極配合校方迎接法方學生到訪。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E2128"/>
              </a:buClr>
              <a:buFont typeface="Symbol"/>
              <a:buChar char=""/>
            </a:pPr>
            <a:r>
              <a:rPr lang="en-US" sz="2000" b="0" strike="noStrike" spc="-1">
                <a:solidFill>
                  <a:srgbClr val="1E2128"/>
                </a:solidFill>
                <a:latin typeface="Arial"/>
                <a:ea typeface="華康魏碑體"/>
              </a:rPr>
              <a:t>Les élèves sélectionnés devaient continuer à échanger des lettres avec leurs correspondants français, rédiger un rapport sur leurs expériences de correspondance scolaire et se préparer à accueillir les élèves français.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標題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開開眼界、看看世界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B0F0"/>
                </a:solidFill>
                <a:latin typeface="Arial"/>
                <a:ea typeface="華康平劇體W7"/>
              </a:rPr>
              <a:t>Attention les yeux, voici le monde !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2" descr="  金湖國中15位師生昨遠赴法國與筆友展開交流活動，縣府秘書長盧志輝代表李縣長獻上滿滿祝福，並贈送程儀及紀念品壯行色。（翁碧蓮攝）(在新視窗開始原尺寸圖片)"/>
          <p:cNvPicPr/>
          <p:nvPr/>
        </p:nvPicPr>
        <p:blipFill>
          <a:blip r:embed="rId2"/>
          <a:stretch/>
        </p:blipFill>
        <p:spPr>
          <a:xfrm>
            <a:off x="615600" y="1500480"/>
            <a:ext cx="5019840" cy="3333960"/>
          </a:xfrm>
          <a:prstGeom prst="rect">
            <a:avLst/>
          </a:prstGeom>
          <a:ln w="0">
            <a:noFill/>
          </a:ln>
        </p:spPr>
      </p:pic>
      <p:sp>
        <p:nvSpPr>
          <p:cNvPr id="185" name="矩形 4"/>
          <p:cNvSpPr/>
          <p:nvPr/>
        </p:nvSpPr>
        <p:spPr>
          <a:xfrm>
            <a:off x="5784480" y="1890000"/>
            <a:ext cx="2495160" cy="206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TW" sz="2600" b="1" strike="noStrike" spc="-1">
                <a:solidFill>
                  <a:srgbClr val="7030A0"/>
                </a:solidFill>
                <a:latin typeface="新細明體"/>
                <a:ea typeface="新細明體"/>
              </a:rPr>
              <a:t>金門縣政府重視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sz="2600" b="1" strike="noStrike" spc="-1">
                <a:solidFill>
                  <a:srgbClr val="7030A0"/>
                </a:solidFill>
                <a:latin typeface="新細明體"/>
                <a:ea typeface="新細明體"/>
              </a:rPr>
              <a:t>學生國際教育，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sz="2600" b="1" strike="noStrike" spc="-1">
                <a:solidFill>
                  <a:srgbClr val="7030A0"/>
                </a:solidFill>
                <a:latin typeface="新細明體"/>
                <a:ea typeface="新細明體"/>
              </a:rPr>
              <a:t>期勉金門學子勇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sz="2600" b="1" strike="noStrike" spc="-1">
                <a:solidFill>
                  <a:srgbClr val="7030A0"/>
                </a:solidFill>
                <a:latin typeface="新細明體"/>
                <a:ea typeface="新細明體"/>
              </a:rPr>
              <a:t>於走出，與國際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TW" sz="2600" b="1" strike="noStrike" spc="-1">
                <a:solidFill>
                  <a:srgbClr val="7030A0"/>
                </a:solidFill>
                <a:latin typeface="新細明體"/>
                <a:ea typeface="新細明體"/>
              </a:rPr>
              <a:t>無縫接軌。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2340000" y="5040000"/>
            <a:ext cx="6299280" cy="14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7030A0"/>
                </a:solidFill>
                <a:latin typeface="Arial"/>
                <a:ea typeface="DejaVu Sans"/>
              </a:rPr>
              <a:t>Mettant</a:t>
            </a:r>
            <a:r>
              <a:rPr lang="en-US" sz="2000" b="0" strike="noStrike" spc="-1" dirty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7030A0"/>
                </a:solidFill>
                <a:latin typeface="Arial"/>
                <a:ea typeface="DejaVu Sans"/>
              </a:rPr>
              <a:t>l’accent</a:t>
            </a:r>
            <a:r>
              <a:rPr lang="en-US" sz="2000" b="0" strike="noStrike" spc="-1" dirty="0">
                <a:solidFill>
                  <a:srgbClr val="7030A0"/>
                </a:solidFill>
                <a:latin typeface="Arial"/>
                <a:ea typeface="DejaVu Sans"/>
              </a:rPr>
              <a:t> sur </a:t>
            </a:r>
            <a:r>
              <a:rPr lang="en-US" sz="2000" b="0" strike="noStrike" spc="-1" dirty="0" err="1">
                <a:solidFill>
                  <a:srgbClr val="7030A0"/>
                </a:solidFill>
                <a:latin typeface="Arial"/>
                <a:ea typeface="DejaVu Sans"/>
              </a:rPr>
              <a:t>l’éducation</a:t>
            </a:r>
            <a:r>
              <a:rPr lang="en-US" sz="2000" b="0" strike="noStrike" spc="-1" dirty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à </a:t>
            </a:r>
            <a:r>
              <a:rPr lang="en-US" sz="2000" b="0" strike="noStrike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l’international</a:t>
            </a:r>
            <a:r>
              <a:rPr lang="en-US" sz="2000" b="0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, le </a:t>
            </a:r>
            <a:r>
              <a:rPr lang="en-US" sz="2000" b="0" strike="noStrike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comté</a:t>
            </a:r>
            <a:r>
              <a:rPr lang="en-US" sz="2000" b="0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 de </a:t>
            </a:r>
            <a:r>
              <a:rPr lang="en-US" sz="2000" b="0" strike="noStrike" spc="-1" dirty="0">
                <a:solidFill>
                  <a:srgbClr val="7030A0"/>
                </a:solidFill>
                <a:latin typeface="Arial"/>
                <a:ea typeface="DejaVu Sans"/>
              </a:rPr>
              <a:t>Kinmen encourage </a:t>
            </a:r>
            <a:r>
              <a:rPr lang="en-US" sz="2000" b="0" strike="noStrike" spc="-1" dirty="0" err="1">
                <a:solidFill>
                  <a:srgbClr val="7030A0"/>
                </a:solidFill>
                <a:latin typeface="Arial"/>
                <a:ea typeface="DejaVu Sans"/>
              </a:rPr>
              <a:t>ses</a:t>
            </a:r>
            <a:r>
              <a:rPr lang="en-US" sz="2000" b="0" strike="noStrike" spc="-1" dirty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7030A0"/>
                </a:solidFill>
                <a:latin typeface="Arial"/>
                <a:ea typeface="DejaVu Sans"/>
              </a:rPr>
              <a:t>élèves</a:t>
            </a:r>
            <a:r>
              <a:rPr lang="en-US" sz="2000" b="0" strike="noStrike" spc="-1" dirty="0">
                <a:solidFill>
                  <a:srgbClr val="7030A0"/>
                </a:solidFill>
                <a:latin typeface="Arial"/>
                <a:ea typeface="DejaVu Sans"/>
              </a:rPr>
              <a:t> à </a:t>
            </a:r>
            <a:r>
              <a:rPr lang="en-US" sz="2000" b="0" strike="noStrike" spc="-1" dirty="0" err="1">
                <a:solidFill>
                  <a:srgbClr val="7030A0"/>
                </a:solidFill>
                <a:latin typeface="Arial"/>
                <a:ea typeface="DejaVu Sans"/>
              </a:rPr>
              <a:t>sortir</a:t>
            </a:r>
            <a:r>
              <a:rPr lang="en-US" sz="2000" b="0" strike="noStrike" spc="-1" dirty="0">
                <a:solidFill>
                  <a:srgbClr val="7030A0"/>
                </a:solidFill>
                <a:latin typeface="Arial"/>
                <a:ea typeface="DejaVu Sans"/>
              </a:rPr>
              <a:t> du </a:t>
            </a:r>
            <a:r>
              <a:rPr lang="en-US" sz="2000" b="0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pays et </a:t>
            </a:r>
            <a:r>
              <a:rPr lang="fr-FR" sz="2000" b="0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d’établir des liens avec le monde</a:t>
            </a:r>
            <a:r>
              <a:rPr lang="en-US" sz="2000" b="0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.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2128"/>
      </a:dk2>
      <a:lt2>
        <a:srgbClr val="000000"/>
      </a:lt2>
      <a:accent1>
        <a:srgbClr val="618BB8"/>
      </a:accent1>
      <a:accent2>
        <a:srgbClr val="1F3145"/>
      </a:accent2>
      <a:accent3>
        <a:srgbClr val="FFFFFF"/>
      </a:accent3>
      <a:accent4>
        <a:srgbClr val="79B2D0"/>
      </a:accent4>
      <a:accent5>
        <a:srgbClr val="2B3036"/>
      </a:accent5>
      <a:accent6>
        <a:srgbClr val="325E89"/>
      </a:accent6>
      <a:hlink>
        <a:srgbClr val="79B2D0"/>
      </a:hlink>
      <a:folHlink>
        <a:srgbClr val="19304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2128"/>
      </a:dk2>
      <a:lt2>
        <a:srgbClr val="000000"/>
      </a:lt2>
      <a:accent1>
        <a:srgbClr val="618BB8"/>
      </a:accent1>
      <a:accent2>
        <a:srgbClr val="1F3145"/>
      </a:accent2>
      <a:accent3>
        <a:srgbClr val="FFFFFF"/>
      </a:accent3>
      <a:accent4>
        <a:srgbClr val="79B2D0"/>
      </a:accent4>
      <a:accent5>
        <a:srgbClr val="2B3036"/>
      </a:accent5>
      <a:accent6>
        <a:srgbClr val="325E89"/>
      </a:accent6>
      <a:hlink>
        <a:srgbClr val="79B2D0"/>
      </a:hlink>
      <a:folHlink>
        <a:srgbClr val="19304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2128"/>
      </a:dk2>
      <a:lt2>
        <a:srgbClr val="000000"/>
      </a:lt2>
      <a:accent1>
        <a:srgbClr val="618BB8"/>
      </a:accent1>
      <a:accent2>
        <a:srgbClr val="1F3145"/>
      </a:accent2>
      <a:accent3>
        <a:srgbClr val="FFFFFF"/>
      </a:accent3>
      <a:accent4>
        <a:srgbClr val="79B2D0"/>
      </a:accent4>
      <a:accent5>
        <a:srgbClr val="2B3036"/>
      </a:accent5>
      <a:accent6>
        <a:srgbClr val="325E89"/>
      </a:accent6>
      <a:hlink>
        <a:srgbClr val="79B2D0"/>
      </a:hlink>
      <a:folHlink>
        <a:srgbClr val="19304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2128"/>
      </a:dk2>
      <a:lt2>
        <a:srgbClr val="000000"/>
      </a:lt2>
      <a:accent1>
        <a:srgbClr val="618BB8"/>
      </a:accent1>
      <a:accent2>
        <a:srgbClr val="1F3145"/>
      </a:accent2>
      <a:accent3>
        <a:srgbClr val="FFFFFF"/>
      </a:accent3>
      <a:accent4>
        <a:srgbClr val="79B2D0"/>
      </a:accent4>
      <a:accent5>
        <a:srgbClr val="2B3036"/>
      </a:accent5>
      <a:accent6>
        <a:srgbClr val="325E89"/>
      </a:accent6>
      <a:hlink>
        <a:srgbClr val="79B2D0"/>
      </a:hlink>
      <a:folHlink>
        <a:srgbClr val="19304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2128"/>
      </a:dk2>
      <a:lt2>
        <a:srgbClr val="000000"/>
      </a:lt2>
      <a:accent1>
        <a:srgbClr val="618BB8"/>
      </a:accent1>
      <a:accent2>
        <a:srgbClr val="1F3145"/>
      </a:accent2>
      <a:accent3>
        <a:srgbClr val="FFFFFF"/>
      </a:accent3>
      <a:accent4>
        <a:srgbClr val="79B2D0"/>
      </a:accent4>
      <a:accent5>
        <a:srgbClr val="2B3036"/>
      </a:accent5>
      <a:accent6>
        <a:srgbClr val="325E89"/>
      </a:accent6>
      <a:hlink>
        <a:srgbClr val="79B2D0"/>
      </a:hlink>
      <a:folHlink>
        <a:srgbClr val="19304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714</Words>
  <Application>Microsoft Office PowerPoint</Application>
  <PresentationFormat>如螢幕大小 (4:3)</PresentationFormat>
  <Paragraphs>66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subject/>
  <dc:creator>Presentation Magazine</dc:creator>
  <dc:description/>
  <cp:lastModifiedBy>user</cp:lastModifiedBy>
  <cp:revision>220</cp:revision>
  <dcterms:created xsi:type="dcterms:W3CDTF">2009-11-03T13:35:13Z</dcterms:created>
  <dcterms:modified xsi:type="dcterms:W3CDTF">2023-03-06T10:13:51Z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如螢幕大小 (4:3)</vt:lpwstr>
  </property>
  <property fmtid="{D5CDD505-2E9C-101B-9397-08002B2CF9AE}" pid="4" name="Slides">
    <vt:i4>12</vt:i4>
  </property>
</Properties>
</file>