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66" r:id="rId5"/>
    <p:sldId id="267" r:id="rId6"/>
    <p:sldId id="25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6" r:id="rId15"/>
    <p:sldId id="279" r:id="rId16"/>
    <p:sldId id="273" r:id="rId17"/>
  </p:sldIdLst>
  <p:sldSz cx="12192000" cy="6858000"/>
  <p:notesSz cx="7103745" cy="1023429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1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4" name="Google Shape;164;p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" name="Google Shape;152;p2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" name="Google Shape;158;p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投影片圖像版面配置區 1"/>
          <p:cNvSpPr/>
          <p:nvPr>
            <p:ph type="sldImg" idx="2"/>
          </p:nvPr>
        </p:nvSpPr>
        <p:spPr/>
      </p:sp>
      <p:sp>
        <p:nvSpPr>
          <p:cNvPr id="3" name="文字版面配置區 2"/>
          <p:cNvSpPr/>
          <p:nvPr>
            <p:ph type="body" idx="3"/>
          </p:nvPr>
        </p:nvSpPr>
        <p:spPr/>
        <p:txBody>
          <a:bodyPr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  <a:endParaRPr sz="12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/>
            <a:ahLst/>
            <a:cxnLst/>
            <a:rect l="l" t="t" r="r" b="b"/>
            <a:pathLst>
              <a:path w="714157" h="2226584" extrusionOk="0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15;p5"/>
          <p:cNvSpPr txBox="1"/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 panose="020B0604020202020204"/>
              <a:buNone/>
              <a:defRPr sz="540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/>
          <p:nvPr/>
        </p:nvSpPr>
        <p:spPr>
          <a:xfrm>
            <a:off x="0" y="0"/>
            <a:ext cx="12192124" cy="6858029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endParaRPr sz="2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" name="Google Shape;30;p8"/>
          <p:cNvSpPr/>
          <p:nvPr/>
        </p:nvSpPr>
        <p:spPr>
          <a:xfrm>
            <a:off x="704731" y="1428601"/>
            <a:ext cx="1552776" cy="2443365"/>
          </a:xfrm>
          <a:custGeom>
            <a:avLst/>
            <a:gdLst/>
            <a:ahLst/>
            <a:cxnLst/>
            <a:rect l="l" t="t" r="r" b="b"/>
            <a:pathLst>
              <a:path w="12006" h="18892" extrusionOk="0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endParaRPr sz="2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31;p8"/>
          <p:cNvSpPr/>
          <p:nvPr/>
        </p:nvSpPr>
        <p:spPr>
          <a:xfrm>
            <a:off x="1590655" y="0"/>
            <a:ext cx="3124305" cy="1809761"/>
          </a:xfrm>
          <a:custGeom>
            <a:avLst/>
            <a:gdLst/>
            <a:ahLst/>
            <a:cxnLst/>
            <a:rect l="l" t="t" r="r" b="b"/>
            <a:pathLst>
              <a:path w="24157" h="13993" extrusionOk="0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endParaRPr sz="2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Google Shape;32;p8"/>
          <p:cNvSpPr/>
          <p:nvPr/>
        </p:nvSpPr>
        <p:spPr>
          <a:xfrm>
            <a:off x="0" y="4467128"/>
            <a:ext cx="1676419" cy="2390856"/>
          </a:xfrm>
          <a:custGeom>
            <a:avLst/>
            <a:gdLst/>
            <a:ahLst/>
            <a:cxnLst/>
            <a:rect l="l" t="t" r="r" b="b"/>
            <a:pathLst>
              <a:path w="12962" h="18486" extrusionOk="0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endParaRPr sz="2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3;p8"/>
          <p:cNvSpPr txBox="1"/>
          <p:nvPr>
            <p:ph type="title"/>
          </p:nvPr>
        </p:nvSpPr>
        <p:spPr>
          <a:xfrm>
            <a:off x="5760100" y="1190967"/>
            <a:ext cx="5822400" cy="9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  <a:defRPr sz="4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1800"/>
            </a:lvl9pPr>
          </a:lstStyle>
          <a:p/>
        </p:txBody>
      </p:sp>
      <p:sp>
        <p:nvSpPr>
          <p:cNvPr id="34" name="Google Shape;34;p8"/>
          <p:cNvSpPr txBox="1"/>
          <p:nvPr>
            <p:ph type="body" idx="1"/>
          </p:nvPr>
        </p:nvSpPr>
        <p:spPr>
          <a:xfrm>
            <a:off x="5760100" y="2258900"/>
            <a:ext cx="5822400" cy="40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⊷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⊶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⊸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●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○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■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●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○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■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type="sldNum" idx="12"/>
          </p:nvPr>
        </p:nvSpPr>
        <p:spPr>
          <a:xfrm>
            <a:off x="101612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</a:fld>
            <a:endParaRPr lang="zh-TW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E88FF1-2C18-4A0E-91AD-C74148E4C1C5}" type="datetimeFigureOut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jpe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hyperlink" Target="https://www.youtube.com/watch?v=BFgvwy54yhY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hyperlink" Target="https://youtu.be/EYNK6zLR8Mc&#13;" TargetMode="Externa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 txBox="1"/>
          <p:nvPr>
            <p:ph type="body" idx="1"/>
          </p:nvPr>
        </p:nvSpPr>
        <p:spPr>
          <a:xfrm>
            <a:off x="-179391" y="557825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 sz="3200">
                <a:latin typeface="微軟正黑體" panose="020B0604030504040204" charset="-120"/>
                <a:ea typeface="微軟正黑體" panose="020B0604030504040204" charset="-120"/>
              </a:rPr>
              <a:t>Section Chief of Curriculum </a:t>
            </a:r>
            <a:r>
              <a:rPr lang="zh-TW" altLang="en-US" sz="3200">
                <a:latin typeface="微軟正黑體" panose="020B0604030504040204" charset="-120"/>
                <a:ea typeface="微軟正黑體" panose="020B0604030504040204" charset="-120"/>
              </a:rPr>
              <a:t>教學組長 李俐宛</a:t>
            </a:r>
            <a:endParaRPr lang="zh-TW" altLang="en-US" sz="3200">
              <a:latin typeface="微軟正黑體" panose="020B0604030504040204" charset="-120"/>
              <a:ea typeface="微軟正黑體" panose="020B0604030504040204" charset="-12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zh-TW" altLang="en-US" sz="3200">
                <a:latin typeface="微軟正黑體" panose="020B0604030504040204" charset="-120"/>
                <a:ea typeface="微軟正黑體" panose="020B0604030504040204" charset="-120"/>
              </a:rPr>
              <a:t>                                                                  </a:t>
            </a:r>
            <a:r>
              <a:rPr lang="en-US" altLang="zh-TW" sz="3200">
                <a:latin typeface="微軟正黑體" panose="020B0604030504040204" charset="-120"/>
                <a:ea typeface="微軟正黑體" panose="020B0604030504040204" charset="-120"/>
              </a:rPr>
              <a:t>Miranda Li</a:t>
            </a:r>
            <a:endParaRPr lang="en-US" altLang="zh-TW" sz="3200">
              <a:latin typeface="微軟正黑體" panose="020B0604030504040204" charset="-120"/>
              <a:ea typeface="微軟正黑體" panose="020B0604030504040204" charset="-12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endParaRPr lang="en-US" altLang="zh-TW" sz="320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pic>
        <p:nvPicPr>
          <p:cNvPr id="1" name="圖片 0" descr="簡報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5490" y="389890"/>
            <a:ext cx="8429625" cy="4741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AE745FF9-50CE-4494-902C-7463DDE76E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565" y="116205"/>
            <a:ext cx="7628255" cy="5122545"/>
          </a:xfrm>
          <a:prstGeom prst="rect">
            <a:avLst/>
          </a:prstGeom>
          <a:solidFill>
            <a:schemeClr val="lt1"/>
          </a:solidFill>
        </p:spPr>
      </p:pic>
      <p:pic>
        <p:nvPicPr>
          <p:cNvPr id="7" name="圖片 6" descr="AC4ACD01-7137-41D7-8707-6CBAB847893E"/>
          <p:cNvPicPr>
            <a:picLocks noChangeAspect="1"/>
          </p:cNvPicPr>
          <p:nvPr/>
        </p:nvPicPr>
        <p:blipFill>
          <a:blip r:embed="rId2"/>
          <a:srcRect l="10982" t="2408" r="6897" b="7595"/>
          <a:stretch>
            <a:fillRect/>
          </a:stretch>
        </p:blipFill>
        <p:spPr>
          <a:xfrm>
            <a:off x="9211945" y="262255"/>
            <a:ext cx="2744470" cy="4010660"/>
          </a:xfrm>
          <a:prstGeom prst="rect">
            <a:avLst/>
          </a:prstGeom>
          <a:solidFill>
            <a:schemeClr val="lt1"/>
          </a:solidFill>
        </p:spPr>
      </p:pic>
      <p:pic>
        <p:nvPicPr>
          <p:cNvPr id="6" name="圖片 5" descr="94BD9436-78E3-4F8F-97F5-C1C36E0533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485" y="3470275"/>
            <a:ext cx="4352290" cy="3264535"/>
          </a:xfrm>
          <a:prstGeom prst="rect">
            <a:avLst/>
          </a:prstGeom>
          <a:solidFill>
            <a:schemeClr val="lt1"/>
          </a:solidFill>
        </p:spPr>
      </p:pic>
      <p:sp>
        <p:nvSpPr>
          <p:cNvPr id="8" name="文字方塊 7"/>
          <p:cNvSpPr txBox="1"/>
          <p:nvPr/>
        </p:nvSpPr>
        <p:spPr>
          <a:xfrm>
            <a:off x="17780" y="5145405"/>
            <a:ext cx="6656705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TW" sz="2800" b="1" u="sng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Cherry Blossom in Alishan mountain </a:t>
            </a:r>
            <a:endParaRPr lang="en-US" altLang="zh-TW" sz="2800" b="1" u="sng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32985" y="5948680"/>
            <a:ext cx="706374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TW" sz="3600" b="1">
                <a:solidFill>
                  <a:srgbClr val="FF0000"/>
                </a:solidFill>
              </a:rPr>
              <a:t>turkey rice and pearl milk tea </a:t>
            </a:r>
            <a:endParaRPr lang="en-US" altLang="zh-TW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/>
        <p:txBody>
          <a:bodyPr/>
          <a:p>
            <a:r>
              <a:rPr lang="en-US" altLang="zh-TW"/>
              <a:t>Baseball team </a:t>
            </a:r>
            <a:endParaRPr lang="en-US" altLang="zh-TW"/>
          </a:p>
        </p:txBody>
      </p:sp>
      <p:pic>
        <p:nvPicPr>
          <p:cNvPr id="286" name="Google Shape;286;p52" descr="black modern baseball big match instagram post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63550" y="1438910"/>
            <a:ext cx="5185410" cy="5185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1" descr="324148992_1199857004242705_6868993874959748481_n"/>
          <p:cNvPicPr>
            <a:picLocks noChangeAspect="1"/>
          </p:cNvPicPr>
          <p:nvPr/>
        </p:nvPicPr>
        <p:blipFill>
          <a:blip r:embed="rId2"/>
          <a:srcRect l="6076" t="13856" r="8391" b="6558"/>
          <a:stretch>
            <a:fillRect/>
          </a:stretch>
        </p:blipFill>
        <p:spPr>
          <a:xfrm>
            <a:off x="5824220" y="1803400"/>
            <a:ext cx="5938520" cy="41446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1"/>
          <p:cNvSpPr txBox="1"/>
          <p:nvPr>
            <p:ph type="title"/>
          </p:nvPr>
        </p:nvSpPr>
        <p:spPr>
          <a:xfrm>
            <a:off x="6365417" y="887367"/>
            <a:ext cx="5822400" cy="9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3600"/>
              <a:buFont typeface="Dosis"/>
              <a:buNone/>
            </a:pPr>
            <a:r>
              <a:rPr lang="zh-TW" b="1">
                <a:solidFill>
                  <a:srgbClr val="274E13"/>
                </a:solidFill>
                <a:latin typeface="Dosis"/>
                <a:ea typeface="Dosis"/>
                <a:cs typeface="Dosis"/>
                <a:sym typeface="Dosis"/>
              </a:rPr>
              <a:t>未來展望</a:t>
            </a:r>
            <a:endParaRPr b="1">
              <a:solidFill>
                <a:srgbClr val="274E1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5" name="Google Shape;275;p51"/>
          <p:cNvSpPr txBox="1"/>
          <p:nvPr>
            <p:ph type="body" idx="1"/>
          </p:nvPr>
        </p:nvSpPr>
        <p:spPr>
          <a:xfrm>
            <a:off x="5760100" y="2258900"/>
            <a:ext cx="5822400" cy="40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</a:p>
        </p:txBody>
      </p:sp>
      <p:sp>
        <p:nvSpPr>
          <p:cNvPr id="276" name="Google Shape;276;p51"/>
          <p:cNvSpPr txBox="1"/>
          <p:nvPr>
            <p:ph type="sldNum" idx="12"/>
          </p:nvPr>
        </p:nvSpPr>
        <p:spPr>
          <a:xfrm>
            <a:off x="101612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fld id="{00000000-1234-1234-1234-123412341234}" type="slidenum">
              <a:rPr lang="zh-TW" sz="2400"/>
            </a:fld>
            <a:endParaRPr sz="2400"/>
          </a:p>
        </p:txBody>
      </p:sp>
      <p:pic>
        <p:nvPicPr>
          <p:cNvPr id="277" name="Google Shape;277;p5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 rot="-6732718">
            <a:off x="962767" y="281160"/>
            <a:ext cx="4135261" cy="5516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644100" y="1952709"/>
            <a:ext cx="3938401" cy="295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568959" y="2486696"/>
            <a:ext cx="3054397" cy="4074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/>
          <p:nvPr>
            <p:ph type="title"/>
          </p:nvPr>
        </p:nvSpPr>
        <p:spPr/>
        <p:txBody>
          <a:bodyPr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/>
              <a:t>Culture Exchange:</a:t>
            </a:r>
            <a:br>
              <a:rPr lang="en-US" altLang="zh-TW"/>
            </a:br>
            <a:r>
              <a:rPr lang="en-US" altLang="zh-TW"/>
              <a:t>Traditonal Dance and Music</a:t>
            </a:r>
            <a:endParaRPr lang="en-US" altLang="zh-TW"/>
          </a:p>
        </p:txBody>
      </p:sp>
      <p:sp>
        <p:nvSpPr>
          <p:cNvPr id="3" name="文字版面配置區 2"/>
          <p:cNvSpPr/>
          <p:nvPr>
            <p:ph type="body" idx="1"/>
          </p:nvPr>
        </p:nvSpPr>
        <p:spPr/>
        <p:txBody>
          <a:bodyPr/>
          <a:p>
            <a:r>
              <a:rPr lang="zh-TW" altLang="en-US">
                <a:hlinkClick r:id="rId1" tooltip="" action="ppaction://hlinkfile"/>
              </a:rPr>
              <a:t>https://www.youtube.com/watch?v=BFgvwy54yhY</a:t>
            </a:r>
            <a:endParaRPr lang="zh-TW" altLang="en-US">
              <a:hlinkClick r:id="rId1" tooltip="" action="ppaction://hlinkfile"/>
            </a:endParaRPr>
          </a:p>
          <a:p>
            <a:endParaRPr lang="zh-TW" altLang="en-US"/>
          </a:p>
          <a:p>
            <a:pPr marL="76200" indent="0">
              <a:buNone/>
            </a:pPr>
            <a:r>
              <a:rPr lang="zh-TW" altLang="en-US"/>
              <a:t>                    </a:t>
            </a:r>
            <a:r>
              <a:rPr lang="en-US" altLang="zh-TW"/>
              <a:t>SDGs Lessons</a:t>
            </a:r>
            <a:endParaRPr lang="en-US" altLang="zh-TW"/>
          </a:p>
          <a:p>
            <a:pPr marL="76200" indent="0">
              <a:buNone/>
            </a:pPr>
            <a:r>
              <a:rPr lang="en-US" altLang="zh-TW"/>
              <a:t>                     </a:t>
            </a:r>
            <a:endParaRPr lang="en-US" altLang="zh-TW"/>
          </a:p>
          <a:p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" y="501015"/>
            <a:ext cx="4006215" cy="3004820"/>
          </a:xfrm>
          <a:prstGeom prst="rect">
            <a:avLst/>
          </a:prstGeom>
          <a:solidFill>
            <a:schemeClr val="lt1"/>
          </a:solidFill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845" y="3219450"/>
            <a:ext cx="4475480" cy="335788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方塊 1"/>
          <p:cNvSpPr txBox="1"/>
          <p:nvPr/>
        </p:nvSpPr>
        <p:spPr>
          <a:xfrm>
            <a:off x="621665" y="655320"/>
            <a:ext cx="10206355" cy="13563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TW" sz="4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軟正黑體" panose="020B0604030504040204" charset="-120"/>
                <a:ea typeface="微軟正黑體" panose="020B0604030504040204" charset="-120"/>
              </a:rPr>
              <a:t>Bridge the Real World into the Classroom </a:t>
            </a:r>
            <a:endParaRPr lang="en-US" altLang="zh-TW" sz="40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軟正黑體" panose="020B0604030504040204" charset="-120"/>
              <a:ea typeface="微軟正黑體" panose="020B0604030504040204" charset="-120"/>
            </a:endParaRPr>
          </a:p>
          <a:p>
            <a:endParaRPr lang="en-US" altLang="zh-TW" sz="40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419090" y="1414145"/>
            <a:ext cx="4622165" cy="8229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lang="en-US" altLang="zh-TW" sz="2400">
                <a:ln/>
                <a:solidFill>
                  <a:srgbClr val="FFFF00"/>
                </a:solidFill>
                <a:effectLst/>
              </a:rPr>
              <a:t>email :edithmonster@gmail.com </a:t>
            </a:r>
            <a:endParaRPr lang="en-US" altLang="zh-TW" sz="2400">
              <a:ln/>
              <a:solidFill>
                <a:srgbClr val="FFFF00"/>
              </a:solidFill>
              <a:effectLst/>
            </a:endParaRPr>
          </a:p>
          <a:p>
            <a:r>
              <a:rPr lang="en-US" altLang="zh-TW" sz="2400">
                <a:ln/>
                <a:solidFill>
                  <a:srgbClr val="FFFF00"/>
                </a:solidFill>
                <a:effectLst/>
              </a:rPr>
              <a:t>           Miranda Li</a:t>
            </a:r>
            <a:endParaRPr lang="en-US" altLang="zh-TW" sz="240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4" name="圖片 3" descr="S__444440580"/>
          <p:cNvPicPr>
            <a:picLocks noChangeAspect="1"/>
          </p:cNvPicPr>
          <p:nvPr/>
        </p:nvPicPr>
        <p:blipFill>
          <a:blip r:embed="rId1"/>
          <a:srcRect l="1257" t="21288" r="-1257" b="2405"/>
          <a:stretch>
            <a:fillRect/>
          </a:stretch>
        </p:blipFill>
        <p:spPr>
          <a:xfrm>
            <a:off x="8532495" y="1943100"/>
            <a:ext cx="334645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/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zh-TW">
                <a:solidFill>
                  <a:schemeClr val="dk1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  <a:sym typeface="微軟正黑體" panose="020B0604030504040204" charset="-120"/>
                <a:hlinkClick r:id="rId1" tooltip="" action="ppaction://hlinkfile"/>
              </a:rPr>
              <a:t>學校特色介紹</a:t>
            </a:r>
            <a:r>
              <a:rPr lang="zh-TW">
                <a:solidFill>
                  <a:schemeClr val="dk1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  <a:sym typeface="微軟正黑體" panose="020B0604030504040204" charset="-120"/>
              </a:rPr>
              <a:t> 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  <a:sym typeface="微軟正黑體" panose="020B0604030504040204" charset="-120"/>
              </a:rPr>
              <a:t>(</a:t>
            </a:r>
            <a:r>
              <a:rPr lang="zh-TW">
                <a:solidFill>
                  <a:schemeClr val="dk1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  <a:sym typeface="微軟正黑體" panose="020B0604030504040204" charset="-120"/>
              </a:rPr>
              <a:t>影片介紹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  <a:sym typeface="微軟正黑體" panose="020B0604030504040204" charset="-120"/>
              </a:rPr>
              <a:t>)</a:t>
            </a:r>
            <a:endParaRPr lang="en-US" altLang="zh-TW">
              <a:solidFill>
                <a:schemeClr val="dk1"/>
              </a:solidFill>
              <a:latin typeface="微軟正黑體" panose="020B0604030504040204" charset="-120"/>
              <a:ea typeface="微軟正黑體" panose="020B0604030504040204" charset="-120"/>
              <a:cs typeface="微軟正黑體" panose="020B0604030504040204" charset="-120"/>
              <a:sym typeface="微軟正黑體" panose="020B0604030504040204" charset="-120"/>
            </a:endParaRPr>
          </a:p>
        </p:txBody>
      </p:sp>
      <p:pic>
        <p:nvPicPr>
          <p:cNvPr id="155" name="Google Shape;155;p32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74065" y="975995"/>
            <a:ext cx="10272395" cy="5777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3" descr="E24B894A-AFF4-41BF-8C8B-694EA129A03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73685" y="443865"/>
            <a:ext cx="4511675" cy="62928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61" name="Google Shape;161;p33"/>
          <p:cNvPicPr preferRelativeResize="0"/>
          <p:nvPr/>
        </p:nvPicPr>
        <p:blipFill rotWithShape="1">
          <a:blip r:embed="rId2"/>
          <a:srcRect l="30472" t="20415" r="18291" b="20433"/>
          <a:stretch>
            <a:fillRect/>
          </a:stretch>
        </p:blipFill>
        <p:spPr>
          <a:xfrm>
            <a:off x="5048885" y="443865"/>
            <a:ext cx="7103110" cy="629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"/>
          <a:stretch>
            <a:fillRect/>
          </a:stretch>
        </p:blipFill>
        <p:spPr>
          <a:xfrm>
            <a:off x="968375" y="1387475"/>
            <a:ext cx="9415780" cy="590105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510363"/>
            <a:ext cx="12191999" cy="206835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8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24460" y="501015"/>
            <a:ext cx="11748135" cy="70713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Arial" panose="020B0604020202020204" pitchFamily="34" charset="0"/>
                <a:sym typeface="+mn-ea"/>
              </a:rPr>
              <a:t>2022~2023  </a:t>
            </a:r>
            <a:endParaRPr lang="en-US" altLang="ko-KR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r>
              <a:rPr lang="zh-TW" sz="540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zh-TW" sz="320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11</a:t>
            </a:r>
            <a:r>
              <a:rPr lang="en-US" altLang="zh-TW" sz="320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zh-TW" sz="3200" b="1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學年度補助公立國民中小學與國外姐妹校互惠機制實施計畫</a:t>
            </a:r>
            <a:endParaRPr sz="3200" b="1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US" altLang="ko-KR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en-US" altLang="ko-KR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en-US" altLang="ko-K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en-US" altLang="ko-K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en-US" altLang="ko-K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en-US" altLang="ko-KR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 panose="020B0604020202020204" pitchFamily="34" charset="0"/>
              <a:sym typeface="+mn-ea"/>
            </a:endParaRPr>
          </a:p>
          <a:p>
            <a:endParaRPr lang="zh-TW" alt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cs typeface="Arial" panose="020B0604020202020204" pitchFamily="34" charset="0"/>
            </a:endParaRPr>
          </a:p>
          <a:p>
            <a:endParaRPr lang="zh-TW" altLang="en-US" sz="3200" b="1" dirty="0">
              <a:ln w="9525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ang="5400000" scaled="0"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cs typeface="Arial" panose="020B0604020202020204" pitchFamily="34" charset="0"/>
            </a:endParaRPr>
          </a:p>
          <a:p>
            <a:endParaRPr lang="zh-TW" altLang="en-US" sz="3200" b="1" dirty="0">
              <a:ln w="9525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ang="5400000" scaled="0"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0" y="5288280"/>
            <a:ext cx="7252335" cy="118872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2700000" scaled="0"/>
          </a:gradFill>
        </p:spPr>
        <p:txBody>
          <a:bodyPr wrap="square" rtlCol="0">
            <a:spAutoFit/>
          </a:bodyPr>
          <a:p>
            <a:pPr algn="ctr"/>
            <a:r>
              <a:rPr lang="en-US" altLang="ko-KR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  <a:sym typeface="+mn-ea"/>
              </a:rPr>
              <a:t>National Victor Public School India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  <a:sym typeface="+mn-ea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5795" y="5435600"/>
            <a:ext cx="1195705" cy="89408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4350" y="5435600"/>
            <a:ext cx="1272540" cy="89408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0" y="2832735"/>
            <a:ext cx="6198870" cy="173736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2700000" scaled="0"/>
          </a:gradFill>
        </p:spPr>
        <p:txBody>
          <a:bodyPr wrap="square" rtlCol="0">
            <a:spAutoFit/>
          </a:bodyPr>
          <a:p>
            <a:pPr algn="ctr"/>
            <a:r>
              <a:rPr lang="en-US" altLang="ko-KR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微軟正黑體" panose="020B0604030504040204" charset="-120"/>
                <a:cs typeface="Arial" panose="020B0604020202020204" pitchFamily="34" charset="0"/>
                <a:sym typeface="+mn-ea"/>
              </a:rPr>
              <a:t>Minho Junior High School Taiwan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微軟正黑體" panose="020B0604030504040204" charset="-120"/>
              <a:cs typeface="Arial" panose="020B0604020202020204" pitchFamily="34" charset="0"/>
              <a:sym typeface="+mn-ea"/>
            </a:endParaRPr>
          </a:p>
          <a:p>
            <a:pPr algn="ctr"/>
            <a:endParaRPr lang="zh-TW" alt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lt"/>
              <a:ea typeface="微軟正黑體" panose="020B0604030504040204" charset="-12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49" name="Google Shape;149;p31" descr="LINE_ALBUM_校徽_221107"/>
          <p:cNvPicPr preferRelativeResize="0"/>
          <p:nvPr/>
        </p:nvPicPr>
        <p:blipFill rotWithShape="1"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223375" y="3875405"/>
            <a:ext cx="1453515" cy="140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795" y="3943350"/>
            <a:ext cx="1270000" cy="127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/>
        <p:txBody>
          <a:bodyPr/>
          <a:p>
            <a:r>
              <a:rPr lang="en-US" altLang="zh-TW"/>
              <a:t>Postcrossing Project</a:t>
            </a:r>
            <a:endParaRPr lang="en-US" altLang="zh-TW"/>
          </a:p>
        </p:txBody>
      </p:sp>
      <p:pic>
        <p:nvPicPr>
          <p:cNvPr id="19" name="圖片 19" descr="unnam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605" y="1642110"/>
            <a:ext cx="4765040" cy="357378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208270" y="1473200"/>
            <a:ext cx="6911340" cy="3423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TW" sz="36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charset="-120"/>
                <a:ea typeface="微軟正黑體" panose="020B0604030504040204" charset="-120"/>
                <a:sym typeface="+mn-ea"/>
              </a:rPr>
              <a:t>學生收到了描述印度文化、宗教、歌舞、繪畫、觀光以及美食等各方面的書信，也收到令人驚豔的在地藝術創作</a:t>
            </a:r>
            <a:r>
              <a:rPr lang="en-US" altLang="zh-TW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charset="-120"/>
                <a:ea typeface="微軟正黑體" panose="020B0604030504040204" charset="-120"/>
                <a:sym typeface="+mn-ea"/>
              </a:rPr>
              <a:t>!</a:t>
            </a:r>
            <a:endParaRPr lang="en-US" altLang="zh-TW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sym typeface="+mn-ea"/>
            </a:endParaRPr>
          </a:p>
          <a:p>
            <a:endParaRPr lang="en-US" altLang="zh-TW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sym typeface="+mn-ea"/>
            </a:endParaRPr>
          </a:p>
          <a:p>
            <a:endParaRPr lang="en-US" altLang="zh-TW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sym typeface="+mn-ea"/>
            </a:endParaRPr>
          </a:p>
          <a:p>
            <a:endParaRPr lang="en-US" altLang="zh-TW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sym typeface="+mn-ea"/>
            </a:endParaRPr>
          </a:p>
          <a:p>
            <a:endParaRPr lang="en-US" altLang="zh-TW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charset="-120"/>
              <a:ea typeface="微軟正黑體" panose="020B0604030504040204" charset="-120"/>
              <a:sym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954395" y="4034790"/>
            <a:ext cx="4661535" cy="701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TW" sz="4000">
                <a:sym typeface="+mn-ea"/>
              </a:rPr>
              <a:t>Special Thanks to ...</a:t>
            </a:r>
            <a:endParaRPr lang="zh-TW" altLang="en-US" sz="4000"/>
          </a:p>
        </p:txBody>
      </p:sp>
      <p:sp>
        <p:nvSpPr>
          <p:cNvPr id="5" name="文字方塊 4"/>
          <p:cNvSpPr txBox="1"/>
          <p:nvPr/>
        </p:nvSpPr>
        <p:spPr>
          <a:xfrm>
            <a:off x="6645910" y="4984750"/>
            <a:ext cx="3794125" cy="1066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TW" sz="3200">
                <a:latin typeface="+mj-lt"/>
                <a:sym typeface="+mn-ea"/>
              </a:rPr>
              <a:t>Principal </a:t>
            </a:r>
            <a:endParaRPr lang="en-US" altLang="zh-TW" sz="3200">
              <a:latin typeface="+mj-lt"/>
            </a:endParaRPr>
          </a:p>
          <a:p>
            <a:pPr marL="76200" indent="0">
              <a:buNone/>
            </a:pPr>
            <a:r>
              <a:rPr lang="en-US" altLang="zh-TW" sz="3200">
                <a:latin typeface="+mj-lt"/>
                <a:sym typeface="+mn-ea"/>
              </a:rPr>
              <a:t>    V</a:t>
            </a:r>
            <a:r>
              <a:rPr lang="zh-TW" altLang="en-US" sz="3200">
                <a:latin typeface="+mj-lt"/>
                <a:sym typeface="+mn-ea"/>
              </a:rPr>
              <a:t>eena </a:t>
            </a:r>
            <a:r>
              <a:rPr lang="en-US" altLang="zh-TW" sz="3200">
                <a:latin typeface="+mj-lt"/>
                <a:sym typeface="+mn-ea"/>
              </a:rPr>
              <a:t>M</a:t>
            </a:r>
            <a:r>
              <a:rPr lang="zh-TW" altLang="en-US" sz="3200">
                <a:latin typeface="+mj-lt"/>
                <a:sym typeface="+mn-ea"/>
              </a:rPr>
              <a:t>ishra</a:t>
            </a:r>
            <a:endParaRPr lang="zh-TW" altLang="en-US" sz="320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/>
        <p:txBody>
          <a:bodyPr/>
          <a:p>
            <a:r>
              <a:rPr lang="en-US" altLang="zh-TW"/>
              <a:t>Amazing artworks from the students</a:t>
            </a:r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2691130"/>
            <a:ext cx="5281930" cy="3954145"/>
          </a:xfrm>
          <a:prstGeom prst="rect">
            <a:avLst/>
          </a:prstGeom>
        </p:spPr>
      </p:pic>
      <p:pic>
        <p:nvPicPr>
          <p:cNvPr id="25" name="圖片 25" descr="321872305_3405707759750288_428718139002869865_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415" y="1258570"/>
            <a:ext cx="4485005" cy="3363595"/>
          </a:xfrm>
          <a:prstGeom prst="rect">
            <a:avLst/>
          </a:prstGeom>
        </p:spPr>
      </p:pic>
      <p:pic>
        <p:nvPicPr>
          <p:cNvPr id="26" name="圖片 26" descr="322186445_1151290122413416_3610873108733712416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430" y="2160905"/>
            <a:ext cx="3469005" cy="46259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/>
        <p:txBody>
          <a:bodyPr/>
          <a:p>
            <a:r>
              <a:rPr lang="en-US" altLang="zh-TW" sz="3600">
                <a:latin typeface="微軟正黑體" panose="020B0604030504040204" charset="-120"/>
                <a:ea typeface="微軟正黑體" panose="020B0604030504040204" charset="-120"/>
              </a:rPr>
              <a:t>Example: What is Golden Milk? </a:t>
            </a:r>
            <a:endParaRPr lang="en-US" altLang="zh-TW" sz="360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185" y="2077085"/>
            <a:ext cx="6363335" cy="358013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305" y="1572895"/>
            <a:ext cx="4235450" cy="45885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字版面配置區 1"/>
          <p:cNvSpPr/>
          <p:nvPr>
            <p:ph type="body" idx="1"/>
          </p:nvPr>
        </p:nvSpPr>
        <p:spPr>
          <a:xfrm>
            <a:off x="1539240" y="4942205"/>
            <a:ext cx="8907145" cy="724535"/>
          </a:xfrm>
        </p:spPr>
        <p:txBody>
          <a:bodyPr/>
          <a:p>
            <a:r>
              <a:rPr lang="zh-TW" altLang="en-US" sz="3200">
                <a:latin typeface="微軟正黑體" panose="020B0604030504040204" charset="-120"/>
                <a:ea typeface="微軟正黑體" panose="020B0604030504040204" charset="-120"/>
              </a:rPr>
              <a:t>本校學生已錄製影片感表達感謝，也結合特色課程寄出在地的明信片，介紹台灣特色與嘉義番路的風土人情，進行文化交流。</a:t>
            </a:r>
            <a:endParaRPr lang="zh-TW" altLang="en-US" sz="320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pic>
        <p:nvPicPr>
          <p:cNvPr id="3" name="圖片 2" descr="image_504258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" y="193040"/>
            <a:ext cx="5321935" cy="39916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圖片 3" descr="image_504448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227965"/>
            <a:ext cx="5229225" cy="39217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字版面配置區 4"/>
          <p:cNvSpPr/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3" name="圖片 2" descr="31BAEBD2-8B10-45B1-90A4-3E27A6651FE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795" y="2762885"/>
            <a:ext cx="4769485" cy="3576955"/>
          </a:xfrm>
          <a:prstGeom prst="rect">
            <a:avLst/>
          </a:prstGeom>
        </p:spPr>
      </p:pic>
      <p:pic>
        <p:nvPicPr>
          <p:cNvPr id="4" name="圖片 3" descr="EFE33144-CE62-4BF6-BE95-D5A1413DF31F"/>
          <p:cNvPicPr>
            <a:picLocks noChangeAspect="1"/>
          </p:cNvPicPr>
          <p:nvPr/>
        </p:nvPicPr>
        <p:blipFill>
          <a:blip r:embed="rId2"/>
          <a:srcRect l="6209" t="3945" r="10579" b="20924"/>
          <a:stretch>
            <a:fillRect/>
          </a:stretch>
        </p:blipFill>
        <p:spPr>
          <a:xfrm>
            <a:off x="4468495" y="164465"/>
            <a:ext cx="7758430" cy="52539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785</Words>
  <Application>WPS Presentation</Application>
  <PresentationFormat>宽屏</PresentationFormat>
  <Paragraphs>66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2" baseType="lpstr">
      <vt:lpstr>Arial</vt:lpstr>
      <vt:lpstr>新細明體</vt:lpstr>
      <vt:lpstr>Wingdings</vt:lpstr>
      <vt:lpstr>微軟正黑體</vt:lpstr>
      <vt:lpstr>Microsoft YaHei</vt:lpstr>
      <vt:lpstr>SimSun</vt:lpstr>
      <vt:lpstr>Arial Unicode MS</vt:lpstr>
      <vt:lpstr>Calibri</vt:lpstr>
      <vt:lpstr>新細明體</vt:lpstr>
      <vt:lpstr>Arial</vt:lpstr>
      <vt:lpstr>Times New Roman</vt:lpstr>
      <vt:lpstr>华文行楷</vt:lpstr>
      <vt:lpstr>隶书</vt:lpstr>
      <vt:lpstr>Bahnschrift Light Condensed</vt:lpstr>
      <vt:lpstr>王漢宗綜藝體繁</vt:lpstr>
      <vt:lpstr>Dosis</vt:lpstr>
      <vt:lpstr>Calibri</vt:lpstr>
      <vt:lpstr>Cover and End Slide Master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未來展望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liwan</dc:creator>
  <cp:lastModifiedBy>liwan</cp:lastModifiedBy>
  <cp:revision>3</cp:revision>
  <dcterms:created xsi:type="dcterms:W3CDTF">2022-06-01T12:35:00Z</dcterms:created>
  <dcterms:modified xsi:type="dcterms:W3CDTF">2023-05-14T17:11:34Z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